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3" r:id="rId2"/>
    <p:sldId id="446" r:id="rId3"/>
    <p:sldId id="457" r:id="rId4"/>
    <p:sldId id="454" r:id="rId5"/>
    <p:sldId id="448" r:id="rId6"/>
    <p:sldId id="449" r:id="rId7"/>
    <p:sldId id="450" r:id="rId8"/>
    <p:sldId id="458" r:id="rId9"/>
    <p:sldId id="452" r:id="rId10"/>
    <p:sldId id="451" r:id="rId11"/>
    <p:sldId id="453" r:id="rId12"/>
    <p:sldId id="460" r:id="rId13"/>
    <p:sldId id="459" r:id="rId14"/>
    <p:sldId id="455" r:id="rId15"/>
    <p:sldId id="456" r:id="rId16"/>
  </p:sldIdLst>
  <p:sldSz cx="9144000" cy="6858000" type="screen4x3"/>
  <p:notesSz cx="6858000" cy="923925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ctr" rtl="0" fontAlgn="base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ctr" rtl="0" fontAlgn="base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ctr" rtl="0" fontAlgn="base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ctr" rtl="0" fontAlgn="base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>
        <p:scale>
          <a:sx n="66" d="100"/>
          <a:sy n="66" d="100"/>
        </p:scale>
        <p:origin x="-594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82" y="-84"/>
      </p:cViewPr>
      <p:guideLst>
        <p:guide orient="horz" pos="291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215" cy="46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7" tIns="45989" rIns="91977" bIns="45989" numCol="1" anchor="t" anchorCtr="0" compatLnSpc="1">
            <a:prstTxWarp prst="textNoShape">
              <a:avLst/>
            </a:prstTxWarp>
          </a:bodyPr>
          <a:lstStyle>
            <a:lvl1pPr algn="l" defTabSz="920494">
              <a:spcBef>
                <a:spcPct val="0"/>
              </a:spcBef>
              <a:defRPr sz="1200" b="0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232" y="0"/>
            <a:ext cx="2972215" cy="46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7" tIns="45989" rIns="91977" bIns="45989" numCol="1" anchor="t" anchorCtr="0" compatLnSpc="1">
            <a:prstTxWarp prst="textNoShape">
              <a:avLst/>
            </a:prstTxWarp>
          </a:bodyPr>
          <a:lstStyle>
            <a:lvl1pPr algn="r" defTabSz="920494">
              <a:spcBef>
                <a:spcPct val="0"/>
              </a:spcBef>
              <a:defRPr sz="1200" b="0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998"/>
            <a:ext cx="2972215" cy="462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7" tIns="45989" rIns="91977" bIns="45989" numCol="1" anchor="b" anchorCtr="0" compatLnSpc="1">
            <a:prstTxWarp prst="textNoShape">
              <a:avLst/>
            </a:prstTxWarp>
          </a:bodyPr>
          <a:lstStyle>
            <a:lvl1pPr algn="l" defTabSz="920494">
              <a:spcBef>
                <a:spcPct val="0"/>
              </a:spcBef>
              <a:defRPr sz="1200" b="0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232" y="8774998"/>
            <a:ext cx="2972215" cy="462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7" tIns="45989" rIns="91977" bIns="45989" numCol="1" anchor="b" anchorCtr="0" compatLnSpc="1">
            <a:prstTxWarp prst="textNoShape">
              <a:avLst/>
            </a:prstTxWarp>
          </a:bodyPr>
          <a:lstStyle>
            <a:lvl1pPr algn="r" defTabSz="920494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53D4001-D555-412A-A6CD-141A21C934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047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215" cy="46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7" tIns="45989" rIns="91977" bIns="45989" numCol="1" anchor="t" anchorCtr="0" compatLnSpc="1">
            <a:prstTxWarp prst="textNoShape">
              <a:avLst/>
            </a:prstTxWarp>
          </a:bodyPr>
          <a:lstStyle>
            <a:lvl1pPr algn="l" defTabSz="920494">
              <a:spcBef>
                <a:spcPct val="0"/>
              </a:spcBef>
              <a:defRPr sz="1200" b="0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232" y="0"/>
            <a:ext cx="2972215" cy="46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7" tIns="45989" rIns="91977" bIns="45989" numCol="1" anchor="t" anchorCtr="0" compatLnSpc="1">
            <a:prstTxWarp prst="textNoShape">
              <a:avLst/>
            </a:prstTxWarp>
          </a:bodyPr>
          <a:lstStyle>
            <a:lvl1pPr algn="r" defTabSz="920494">
              <a:spcBef>
                <a:spcPct val="0"/>
              </a:spcBef>
              <a:defRPr sz="1200" b="0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179" y="4388289"/>
            <a:ext cx="5487643" cy="4157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7" tIns="45989" rIns="91977" bIns="459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998"/>
            <a:ext cx="2972215" cy="462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7" tIns="45989" rIns="91977" bIns="45989" numCol="1" anchor="b" anchorCtr="0" compatLnSpc="1">
            <a:prstTxWarp prst="textNoShape">
              <a:avLst/>
            </a:prstTxWarp>
          </a:bodyPr>
          <a:lstStyle>
            <a:lvl1pPr algn="l" defTabSz="920494">
              <a:spcBef>
                <a:spcPct val="0"/>
              </a:spcBef>
              <a:defRPr sz="1200" b="0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232" y="8774998"/>
            <a:ext cx="2972215" cy="462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7" tIns="45989" rIns="91977" bIns="45989" numCol="1" anchor="b" anchorCtr="0" compatLnSpc="1">
            <a:prstTxWarp prst="textNoShape">
              <a:avLst/>
            </a:prstTxWarp>
          </a:bodyPr>
          <a:lstStyle>
            <a:lvl1pPr algn="r" defTabSz="920494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142F9A9-C849-41D4-A2DB-89BEBF61C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226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33C07EF9-D19A-4870-B2BF-B164E05FC739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0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1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33886" indent="-282264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29055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580678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32300" indent="-225811" defTabSz="920494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483922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35544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387166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38788" indent="-225811" algn="ctr" defTabSz="920494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D03D816-DA77-4E05-BB36-0AFE8059565F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200" b="0" dirty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 Kong Jan 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6CDFC-2324-403C-8D6B-3D87466247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3931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 Kong Jan 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F11ED-4834-4BEE-AEFE-2300510CA5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529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274638"/>
            <a:ext cx="2038350" cy="5668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62650" cy="5668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 Kong Jan 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285E9-C8F5-4E9C-B500-A4B1D0CC48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882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dirty="0"/>
              <a:t>Shanghai June 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EDB2B-9159-41CB-9825-5FB018A722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02703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 Kong Jan 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2E806-ABE3-4222-A2D0-5DF29915F6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822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00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4000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 Kong Jan 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2B6C1-069D-4794-9BB3-45EFD1BDA5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6857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 Kong Jan 09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780AF-D78D-43D1-A474-CA7EE0E173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5617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 Kong Jan 09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E5CEA-AA5D-4576-89F4-B69B1811B8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1961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 Kong Jan 09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7EED8-43B3-40A0-ABCF-FFBA622C7D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04783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 Kong Jan 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3C7F2-2078-454A-8291-C99B015F1D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435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 Kong Jan 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EB3B3-CBA5-45AD-8B75-DD8412BB5D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4766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7724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53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1722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2000" dirty="0">
                <a:latin typeface="Baskerville Old Face" pitchFamily="18" charset="0"/>
              </a:defRPr>
            </a:lvl1pPr>
          </a:lstStyle>
          <a:p>
            <a:pPr>
              <a:defRPr/>
            </a:pPr>
            <a:r>
              <a:rPr lang="en-US" dirty="0"/>
              <a:t>Hong Kong Jan 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29200" y="6172200"/>
            <a:ext cx="358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2000" dirty="0">
                <a:latin typeface="Baskerville Old Face" pitchFamily="18" charset="0"/>
              </a:defRPr>
            </a:lvl1pPr>
          </a:lstStyle>
          <a:p>
            <a:pPr>
              <a:defRPr/>
            </a:pPr>
            <a:r>
              <a:rPr lang="en-US" dirty="0"/>
              <a:t>Asia Project Finance workshop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00400" y="6172200"/>
            <a:ext cx="167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2000" b="0">
                <a:latin typeface="Baskerville Old Face" pitchFamily="18" charset="0"/>
              </a:defRPr>
            </a:lvl1pPr>
          </a:lstStyle>
          <a:p>
            <a:pPr>
              <a:defRPr/>
            </a:pPr>
            <a:fld id="{14CF8184-9C66-4E29-B9A5-8C4DE95F98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12"/>
          <p:cNvSpPr>
            <a:spLocks noChangeShapeType="1"/>
          </p:cNvSpPr>
          <p:nvPr userDrawn="1"/>
        </p:nvSpPr>
        <p:spPr bwMode="auto">
          <a:xfrm>
            <a:off x="457200" y="6019800"/>
            <a:ext cx="815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2" name="Line 13"/>
          <p:cNvSpPr>
            <a:spLocks noChangeShapeType="1"/>
          </p:cNvSpPr>
          <p:nvPr userDrawn="1"/>
        </p:nvSpPr>
        <p:spPr bwMode="auto">
          <a:xfrm>
            <a:off x="457200" y="838200"/>
            <a:ext cx="807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8763000" y="5562600"/>
            <a:ext cx="193675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eaLnBrk="1" hangingPunct="1">
              <a:defRPr/>
            </a:pPr>
            <a:endParaRPr lang="en-US" b="0" dirty="0" smtClean="0">
              <a:latin typeface="Baskerville Old Face" pitchFamily="18" charset="0"/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 userDrawn="1"/>
        </p:nvSpPr>
        <p:spPr bwMode="auto">
          <a:xfrm>
            <a:off x="8818563" y="5943600"/>
            <a:ext cx="193675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eaLnBrk="1" hangingPunct="1">
              <a:defRPr/>
            </a:pPr>
            <a:endParaRPr lang="en-US" b="0" dirty="0" smtClean="0">
              <a:latin typeface="Baskerville Old Face" pitchFamily="18" charset="0"/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 userDrawn="1"/>
        </p:nvSpPr>
        <p:spPr bwMode="auto">
          <a:xfrm>
            <a:off x="8818563" y="6324600"/>
            <a:ext cx="193675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eaLnBrk="1" hangingPunct="1">
              <a:defRPr/>
            </a:pPr>
            <a:endParaRPr lang="en-US" b="0" dirty="0" smtClean="0">
              <a:latin typeface="Baskerville Old Face" pitchFamily="18" charset="0"/>
            </a:endParaRP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 flipH="1">
            <a:off x="8763000" y="6391275"/>
            <a:ext cx="193675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eaLnBrk="1" hangingPunct="1">
              <a:defRPr/>
            </a:pPr>
            <a:endParaRPr lang="en-US" b="0" dirty="0" smtClean="0">
              <a:latin typeface="Baskerville Old Face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80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40000"/>
        </a:spcAft>
        <a:buFont typeface="Wingdings" pitchFamily="2" charset="2"/>
        <a:buChar char="q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40000"/>
        </a:spcAft>
        <a:buFont typeface="Wingdings" pitchFamily="2" charset="2"/>
        <a:buChar char="Ø"/>
        <a:defRPr sz="2000" b="1">
          <a:solidFill>
            <a:schemeClr val="tx1"/>
          </a:solidFill>
          <a:latin typeface="+mn-lt"/>
        </a:defRPr>
      </a:lvl2pPr>
      <a:lvl3pPr marL="1770063" indent="-44926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2001838" indent="4763" algn="l" rtl="0" eaLnBrk="0" fontAlgn="base" hangingPunct="0">
        <a:lnSpc>
          <a:spcPct val="90000"/>
        </a:lnSpc>
        <a:spcBef>
          <a:spcPct val="20000"/>
        </a:spcBef>
        <a:spcAft>
          <a:spcPct val="40000"/>
        </a:spcAft>
        <a:buChar char="–"/>
        <a:defRPr sz="2000" b="1">
          <a:solidFill>
            <a:schemeClr val="tx1"/>
          </a:solidFill>
          <a:latin typeface="+mn-lt"/>
        </a:defRPr>
      </a:lvl4pPr>
      <a:lvl5pPr marL="2349500" indent="-228600" algn="l" rtl="0" eaLnBrk="0" fontAlgn="base" hangingPunct="0">
        <a:lnSpc>
          <a:spcPct val="90000"/>
        </a:lnSpc>
        <a:spcBef>
          <a:spcPct val="2000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</a:defRPr>
      </a:lvl5pPr>
      <a:lvl6pPr marL="2806700" indent="-228600" algn="l" rtl="0" fontAlgn="base">
        <a:lnSpc>
          <a:spcPct val="90000"/>
        </a:lnSpc>
        <a:spcBef>
          <a:spcPct val="2000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</a:defRPr>
      </a:lvl6pPr>
      <a:lvl7pPr marL="3263900" indent="-228600" algn="l" rtl="0" fontAlgn="base">
        <a:lnSpc>
          <a:spcPct val="90000"/>
        </a:lnSpc>
        <a:spcBef>
          <a:spcPct val="2000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</a:defRPr>
      </a:lvl7pPr>
      <a:lvl8pPr marL="3721100" indent="-228600" algn="l" rtl="0" fontAlgn="base">
        <a:lnSpc>
          <a:spcPct val="90000"/>
        </a:lnSpc>
        <a:spcBef>
          <a:spcPct val="2000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</a:defRPr>
      </a:lvl8pPr>
      <a:lvl9pPr marL="4178300" indent="-228600" algn="l" rtl="0" fontAlgn="base">
        <a:lnSpc>
          <a:spcPct val="90000"/>
        </a:lnSpc>
        <a:spcBef>
          <a:spcPct val="2000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18824D7A-2540-4DB9-8B42-3B40C1C636B6}" type="slidenum">
              <a:rPr lang="en-US" altLang="en-US" sz="2000" b="0" smtClean="0">
                <a:latin typeface="Baskerville Old Face" pitchFamily="18" charset="0"/>
              </a:rPr>
              <a:pPr eaLnBrk="1" hangingPunct="1"/>
              <a:t>0</a:t>
            </a:fld>
            <a:endParaRPr lang="en-US" altLang="en-US" sz="2000" b="0" dirty="0" smtClean="0">
              <a:latin typeface="Baskerville Old Face" pitchFamily="18" charset="0"/>
            </a:endParaRPr>
          </a:p>
        </p:txBody>
      </p:sp>
      <p:sp>
        <p:nvSpPr>
          <p:cNvPr id="2" name="AutoShape 2" descr="data:image/jpeg;base64,/9j/4AAQSkZJRgABAQAAAQABAAD/2wCEAAkGBxQTEhUUExMWFRQWGB0aFxYYGB8YHxsdIBwcHB0fHBwcHyghGBolHB0YITEiJSkrLi4uHB8zODMsNygtLisBCgoKDg0OGxAQGy8kICQ0NCw0LCwsLCwsNDQ0LCwsLCwsNCwsLCwsLCwsLCwsLCwsLCwsLCwsLCwsLCwsLCwsLP/AABEIALMBGgMBIgACEQEDEQH/xAAcAAACAwEBAQEAAAAAAAAAAAAEBQIDBgABBwj/xABCEAACAQIEAwUGBAUCBAYDAAABAhEDIQAEEjEFQVETImFxgQYykaGx8BRCUsFictHh8RUjBzOCkiRDU3Oy0mOiwv/EABoBAAMBAQEBAAAAAAAAAAAAAAECAwQABQb/xAA0EQACAgIBAwEGAwcFAQAAAAAAAQIRAyExBBJBURMiMmFxkYGh8EJScqKxwdEUFSPh8QX/2gAMAwEAAhEDEQA/AAIx7pxPTj3Tj6s+eK9OO04s04O4TkxUcajCjfx8MLOairY0YuTpA+W4dUcAosyYxHMZJ0YoykMOW/jy3x9HyuWQKIgAdMWtRSZME9SAceb/ALi740bv9Eq5PmD5ZhcqQLbgjfbENOPqVWiDzBEYy+a4IgLG4B5dMVx9fGXxKieTpGuGZXTjoxe9EgkdMSpZcsYGN3cqsyU+AfTjowQ1C8c8RZIMY5STOplUYYcPzQQQRvgPTi6hR1HcDCZEnGmNBtPRrMlm+6LWwZXqBgIvhc1caABj3J52LY8OUd2j1k9DCgIN9+mGeXqYXLVWJ54tXOYk7ZRUgHifAFq1SwbSCbjTPTxGGXCuCU6IJChj+pgCfLHLmQbk4sqZ68csO8uRx7b0KscFLurYszPssrVu0mUJkoBF/Tlgt/ZegxDdnpHMKSB9+WGtGvbrif4gRbAfUZfXgKw4/Qz+f9kaJUlJUxAuSAevXGJzWVamxRhDDfH1B6hPlj55xfW1UljJ5eXLG7oc05NqTsx9XjjFJxQs044Ji7sj0xdQpMGEKZO1t/649FyowpFuU4ZMFyB/DuY/bGmzObULAEthHXy1WiAaiEEmxP0xKhmWYghTa09MYckZZH3N2ka4SUFVbJ09b91V73gOXjO2CqPs+bmo1yLAcsMMhR0km0nng0V1XxxmnnktRNEcKe5Canl+ztJPni0yeuDqufnZfXHgzBFziDk3tlVFLSKKOQY4jxak9BdRIINgenpgpOIkNMYOrr2tFlNtQ3iY+xgRlUlfAXG065Pn2azBffltgfTg3NZJ0EspAJIBPOMD6ce1Cq908mV3sD04904uFPEmpEbiMW7kSplCri6jW0xHLHCn0xwTCTSkqY8G07Q3ynFXNgCfLBzZiqDBRrev0ws4XmFQwRvucaanm0glYmL48nNGMJUkelik5RtsRnirBhyHPEeLcQDAKD5nC7NDvE9TPxxRGNsOnjqRkn1EtohPhix8wx8PK2PNODcnw0uJkAYvNwirkRipydRAC152OPXGojrh6ns+Cs9oNXSLfHF2X4IqFWLqTGx6+GIvqsS4ZVdNkfIsX2drn8nzGBs9w6pRaHWJ2PI+uNxlc0FsT6jFHtHle1pggFmHuxjPDrpOaUqo0T6SKg3HkxlGs8gA4I/Bux38/DFToyEgiDzxPL5lkmOeNck+YUZYyXErDlDU57xbz5YrfOnArZljiCG9xOM0unk9svHPFaQfTzzYk2dJwKrp+lp88TpIze6thuemI+wly9Ffbx4WxpleKkeOGWWzerA1PhtErYkN8cedm6r/ALdzzkYzUm9Gi2kORB95o8BhJxLJ0aTrUJJmbG8n4YsqZaqACXp3i17f1wdl9GsbEjYm8eXTDRfY7v7Cy99cfcQZikSZUKFNwMH5BTuYmeXLB3EaKAFlQEzcDCytmmC2plT98sO8ncqQqx9rtmhKpUp9nUAYHruPI7jAdPJpRp6R3gCTMXvhHS4ky74mONwD1PXEqmtLgpcXt8lRzZLG++DWzaaQAL4Rvmx0jHtOsMUcbETGdTOTtbywdw/vb4TUSvPBa5uNsI16DJjb8Gkzf474YIABbGdp5w4tbiwFp/fCrHKXAXOMeRnncijxrvFx0wmbhlOd/ngPOcQqVG3IHLlgbsj1H/djZjwzityoyzyxb1Gyxcuef0xbQyc+98seU+M0mBIaR4X+mKaPtJQZ9AbvdNvrbGf20/Qv7KIS3C4BIYeURIwvOQfkMNP9QWJAYgbwPre3PEaPFaTNpDjV0JA/eOeGj1ORAl08GALk3i6yMTSnUvAiemGJz6C2q/Tn09cSGbGnUFZl6gThv9Q/MUD2C/eYnOQfpiC5NyCQpIG9sOxn0iZHiNyPMYsp58ciR4EQfQYddZNeCb6SD8iEZRoLRYYll8wU2APnhrWz6E96YP02285xWtWiRNhYmOcAxh31SkvfiKumafuMhQ4medvIYDr1yxmTg3t6EgWnpIn64smnE6DExNonfr0xNTxJ3Q7hlaqxZTrsOeCafEqsaQxxLM8Wo0o2BIm9reuPU9osuQW1qIHUAnyxzzY/3Dlin++e18rXeNQmfEYpXhT2t88Qo+1FFnJDHSEMyOcgiPE7YMp8cpsuoBoidgfoTgLqZx0kgvpoy22wY8LeY+eCG4MQCdQJ5AYgvtJQJjVfF1Pi9NmAkix3Hr9A3wwH1WU5dNjJ0eFqoBa559MF5askQAI6csAHjFJiEFRWLWADCTO1t74qNdFJBDBhEqQZv4YnLJKfxMrHHGPwo1FBgBIjEM1Xg8jhKuc27rX2scSPERBlWgfw4l2uyncWV2Zjc2x7QBBxQOKJ15xy38sUZnj1OmRqDCf4TttJ6CcNsXQ4QT72I16KMdj8cK/9epiQTBHI/EH64qy3tLSdtKSem9/K2BTDaGDZBP0n44HzHD1/KDieX4qrlgkMVEsAZj5X9MKc57WbLRpNUcnYiIjeec+EYMZOznFUFHh3RTOPKvCmW8AjwM47JcbdwC6CmOYJiDyu2mSfAHbFh47TVZeoBJ8Dz8Jj1w3tqfCE9na5ZSuUfkuCKGSJN4X548y3HaL7VVJHIN/YT6Y7J8Yo1RK1FWGIIYgchcaoMXifA4E+qS8Bhg3yMslQSm0k6j48vLFfG6NIjUsK0/EeQwg9o+PCjTHZOpqEwYg6R1MG3r8sZ1faFmXUxY1fCACbjflaNhhIdQ77xp4VXaaqvRAiCScURjEZ32kzT2clRcBVAX4xv6nEqfE2gd8bdG/pjXDrVWzJLpd6ZWMnPP13+WAnpQd59dPywOav8Tehx52POTE48+Mn6mqhzw7i1amtREdlWr7/AHgdW9zM6TfcQcC0KrhwwdwRswNx5GbYFZtPMxiJrQdjHWfucd3B2P8A/UahCzUdtDEgs0mSADfciBth3wn2jK90IUJsAmpyx+ZHpjDB58OkmMe1HIgKwPj/AHwj9GFNrZteLcWSL0NWq5JYpB9IkmeeBKOeQwezYj9LuWte/cAMgxz5YytHOVJPeAB31CZ9CMcld4KzY8r/ACw3Co57ZrctUplQGARudS7FpmJBEruNjy9cEPlEBBGcpCw7rAze9gTbwIi2MSszFz1ttiWqLbnwkfXn4Tgdz8M6zYV+JMGNNGaqI72h3RW8bk2F/wC+INm5U66DGGHvVyQN/wAxmPLnjI0arBu5KkjrEjp/bGk9ncvTrUX7et2JB7pgtq35SNJERJsdXhhu6ls5JvSBeK5aqy6uzZQJG+qPXcDzws/CVNIAE3JnnsPl/fBnHeNuRp97TYODqJXxIMMIid8Z9M4Z98+hiPnikMjrjQskaPKZY0/eBB53gfLzwTS4gQrSXM7mZkD9sK6WfKIkGwUmIt7xHrsb4aeztSk4btURiLrOo2uIgTa0zuLYTJK234Ggnre/sV0s9TIZ9AkC1iOYg+8PLp4HEf8AWahqCrAhbxYKRtEC1wSPXFueNKojqlNVcHZQdtYG5MwbHwwPl6Sqypoiy6g99VibH8qm3y2x3fHk6nwQOfp9prFMgb6dRjyB5enhjX5POjML2nZw7ALBJuQCRF/5eQ3ws4bk6JCsaZIDOZWXEDSvMGYiP6nD3J0iwC0FhENi5IjYxZbcrScc5qr2Mo0QyucIixDX/psYmcGtWaZCgTYyQbx8hgHN1GGpSAbz3JgDVEzyB2B5zidTMBlQsdAJlRvCTOwAJAnlM+EieTtWGhZWyZNRqjUwwcAlJuNgYvc2PXfFef4maR16CCyFYc6tjq/OCw2MAx1530OSQMLxsYaO8T3pEHxkX/vgXjGVQqjVTC7gKQskC4CxBGJPJUqkMoutGfzfElqMD2dPW0bzsJBJYQFuD89sLzRZi7U1bTMLH+5B3sy+8QPkceZmpTZ+6pibFveEkkxcA79MOsrlKv4dBRAZR77ioKbEgk7lRABJkFvygyL4PtPQWk+TOf6XmFJHYva5sR8fXDjh/Ds0rBDWSncaFLa5m/5Z8OeIUqNGqSysp0zqhllypJBCMoZheJFiANzfHnDuH0Vc1QdBUygKHV1HIKSQRtgvImvn9B1iprf5jocEzgc1HzKkGdQakNN/CQFPiIxkPaHLujlK7jUpENEk90WkmwvMDmb3x9SoZFaqQuYpLJllqaapkEWjukG0acfPeI8SIerTIpNpYpqaiLkMVLAlbM28kmJsZjCQySTuvsCUVXLKeEpkmUCtVqqUnUKdKdR5S5YgRtATn4WU1M46kmmxSTsl7SRGqATbnYXNhthhQyL5gVKkrSWnpBIViLyJIXbaCfEYM9n+BZasVFTPUqKgnUHBRjAMFZ7rA/zA72nHPN6iyg6vx+H9LsyaZqprgvMdZO/nGJ1qxI7rSw6/tG2J+1dMUsxVooTUSkxUOJvFp5wMLKdQpDGb7WIgnyvGHbvaEYYKzCze9+nfE+1PQ4oqVtUSY9P3x52j/wAPzwjdnEezOwn4xg7K0HJiLk7fHywT7O1XqVHQ5fKnTYlmWjEzYazdhBsL2N8W1lFOrpemY30hjuJtI/iBHLbA7ndMtLGo07uzw5EdmWDtrWTGmZsTvNhvhN+IM3wd/qThmVNTat9XekXsREHfA9Wg0XBEbH0xzlXJJnlKoTsDI8J8vPFnaSTAvz5YjkatRF/26jqGnUFJ73hbliTCfzX6nn8MI57BZBy45Qdt8FZPJUyCauYamYJtRNQSNgWFQEE7e6QMCuSOY+/XDPhYoNpB3jvAkkMSYsANuuHUn4AL8plHqsEoBnczCjc6YLQN+YwfnuA5hL1KFammkSTTYfUR1w0qcaq5aRknWiuo6kpkHpcyCb9JnbEszncxXTWuacVpOqmajMCD+m/dA2g2jBlJrZSGNzdRTbM/l8oynU4tBgmw2OkyATvyjwtjVexns8Mxqd1rPTFQ0itFeYCmWYzCwwIAHW4wsyeUFSm/4jMaVDe7MyYMGxvcxztq2w39h/aBKCtl07YLrNQP2nZ7qohwBf3Lbm5HTCTnadcjRgu6n+ZvKv8AwvyZBUGqp/UHkx0gggj0x8+9uvZjL5OpTpK5diCzTZoYmNRHdtEAKBIuep3D/wDEGF1rQdmj9fdBmTJKjui4B+WPlfEKWZr1WrNLs5lnEQT4eECB6YljnJS2yssM2tR/IfL7D56olNqeW1roHe1013YsN35qwPr5jCNKFahVdSul6baWUkWawgddxESDI3xruH8Zq5egqIS+gA3UjUC7iBzBHdHkOWJMiqh/FElnbWqKBr8NRMxEkB5X1w8W26ol2dr+YnytKrXR9CJrgAt2iAk6lIB71rSduWH2R4ArCm2ZqBarWUCprEi9uTHmYaMD0szrAp0KOjUYCU7knu3LESTe5sLcsH5Pg1QZpHq0az0hSUGorBlRxUZpuVJAmbczzuMaISxQf/L6etCZoZsm4Sp3t1YZl+BZdQyLULMkF1svUjXEkA72jFlPWUWatFabQqFDYzyUQATvbnhTm8pmHo1x2NcOSRTTs0UMpqK0iDJaASRa43wJxLJVFNHRQrug1SGpiVZmH/MUGQvdne46b4usvSvTX8y9P0/oZng6xbU/5R9V4SAwAKO4EgVGImPzaQCTvzJHWcDNw2oag11E1kTpvMeA07A4hUyZfMBm7SmwqFg2gaCqvKgMe6GcA2v6ThdlOGlNBq1ZZpOgItRoIN9SqDA2MQt13JwVl6atbfonv6/T5nex6u9y1/D/AN8/I0eToaezBMCkNVRxsNFje3MHC5QuaBV10DvaIJst21BdyBCzGGnFsuKdJles69sbkKQwWDK22MlhIiTHmUz8VpZOnU/EVNerWKVKAxIKERAiFMiST0xhl2tto2ruUUpHzpcvUFQg2g3Zu7eY2a/MQMFcZp5qjSg1VamT7lOoG1Hn3RyA3m11wBm+IdpUbTb3mAJEwBJ2AkwMCJm+U35j7nB7t8EtEQVVjrBVgR3lIJA3str42NfjKooTtK1dwAuqsw0rM+6t+8BC6iSLGBecKMnUyxF0C8zIG9sXZjhyO5qLUEHSBF7QZmfUYSWZP1QU6KMvxUCoW/8AMZtRW97zz5j06Yqz2cLOzOxOokt4+J2+MYI41wgDvJppmDA96SJJuZi5tf8ArgNKBfQzg8pt+8+ewxLv7XbZ1ssr8UfsFoUmKpJLwQNRv0WY2sWIsLWGExzpHP8Azg7N5FmZezp6VYGxkQfGbgG2LeG+xuYqk9ihcrdlLIsDr7wkdJxWM4vkDFHatztj0PfvLJPWf8YbUaBpGHAneGHyW1/74nnciHWUCBYkwSflcDCvMk6D2iymyqLpE3lr/fwGBDU/jwNm1YEBttwR+3TFHaD9ONCj5FP0RlvZ/L0tVWqwVidTOUWkJ6kMszc3PUxvj5VxrK5ejVdaNc1lJJMoFveIM384GHPtxnK2Yqnt3GXVJEGpqBICzpABk7XiPExjK0wugNJ1dGWARyIjfyK4xxjJNuy2TJ3aoktQAHSoHLUWEA+JBsNsUjMst3amYI5Rv4k4prZdZBLt4AGOvhPhj1MnznuibKSvqbxz8MUpeSVFlTNra53uBPyA/wAY9WoGghhf78efLHDKVGqKEJKfwm9r7gQQI8TgmtQTVDEi09Jjx5Sed8FVygUK8w5mwLAb2PPyxfwvUWBWwO0Dr44MXNqBCOLDY9Pri5cwdDavmLD5dPhOHc3XBxPinD2orTJKk1AWgAGPAm/e3+wcB5LMFXGpQwkAg2BE7T/XFZzKuIi5PKSPG22LKVSRpVdwJUi5i+25Hh9cd3S8h82jV5vhS1WeoYSkijSFBhoWIBHvEnx3+GEicQqI5GplWfd9zrICG3IkHw9MN8nxJigpMgpjSIQ0ZY/9MTaRGEDZWqCSMvUZdWlZpmIOwJiynpsb4FKWqL+9DcZfYe5bKJVIdzVn9WpWiDNk7EwINu8djh9kMgjE6cy7DQZ1ILNzIIUQBy1YCyvs2wRXd9EGWDqsbbGSZF/DDftUCMFRXLAEvJHuyLqCNyfDl4YWo1VIqs+ZbU392RObGXoa1GtwIDmCRqYhSqj8wYm2/lthfRyy1KipJ7SoRZka7kTc6yTsYwZTyNOR2q6lpk21WJ3MiLmVAnoPG63jVVGjuKRPVgRA6qwPPkcNh7rrwLkl3e89sd52j+Ey5sBUqOyk3B0ossLsd2CgwdpxmjxOqZOsi0EgkT4W5WFh0HQY9qpppgXjcSSd8tJueeA1W2NMVvZFjDt6/Zq+shGJAAc78yRM36+BjbF1PiFXUDrYkbd42tAi9owLlcxUVGpqwFJjLLoWWNr641D3V58sXrbzw34AGLZ2qAhFR5IYE6je5HW5++WK6WYNJmZNOthqqHaTy1sLsdz4euL3olKCVSp06ioeRYmSIEyWseUCDgr2e4eND5ioNVK6BSJ1NGonrAtfxxPTDwh7RzOWziAdiayqQSGZCBa3vPc6hbzx8r9reH13zVRigA1FFA0vC09Ky+lz2e4uRfljaVuP8Q7gU5cRBeSBMfp0sLb2M8sZP2m0tmRmFZpYqX1Q3evJEQAsDp06429T/wDOnhh36r63/ZeTFi62GWSj5FnCMn7/ALjko4VhVRgCUbo1tzfCesq03uys4FgCDBM2kDn++PrlXgdIMruQWSkADMt7uk6QbBYLDbpeBhhlqSsHoCrrV6QLKXkkmdRu23kN5vjy3NVo2rG7PhqTzb4D++HWTy6KisdZeTKQNMRbnJ6+seZWfySCvVaip0modJf3QogczLEmTfkfTC3M0qwY6VUxIBDA+sEzY+GJTy3pMS6D81nFAgJvuRudt/vrgGhnZaNQA/KtwbWvPI+fjgejQdQNRBbaT+WTHqR5Hp5rM6ArakYtMmdjPPyEbb4SMFLVg5NLVbc2Fv1ARzvM8+d4wx4HnWp2XMlFqKJK3MTBFxcRt/N6YzvDM4HgMsGLMfrB3O3rispIJEwYExp5joLbk26YTsa0ctDfiRl3DMXLb1Vm/IctuUG1tovijJnRBkmSbHpaDq22nkNsDGuZUEr3YmTNri3j54KpVgvd94AbbT0kzAtjmnVMa/QOrdmF0z3R7wMwZ2Mtud8D9tR/9IfA/wBcL+K1iW7oUA3jkJ2vtHKcAHOeP/7DHLG2uQPksrms9V2YD3ixY7m/U3JnxxW1QtaQANvLG1z+ZrVAVNK2mtcwY0q0Hr8MYLN6lM7DGiD7vFBaS4L+UiTHPxxYuYi0Edeny3wvTNzAM4JylNjO/dF7j6Hf0w7j6nF4QsQabARvy/fbF+dzgUQ0uT93vfzxNMkyoCKTQTZibE9DzHPAHF1ZYOw5QT8Ok4VU3QrW9kcmGkhQVtzJ62M8vnzwZRqsPeBPhPn6YXZetoJDHe/K59cMlpO1LWAdMxYzqvHjtefMYd3Zwymw03vcRFvDa3zwfQppUgRytvPocV+yvCXquQ0gLc6rEC3I742uWWjQDGkivpMFzoMT0O5HLu9L4yzVPkeONsU8P9nX1GozdmsyajMZvud9774nT4o1NmGWh0YBVdlnptzILSb28Di+pXer/wAxtQHLSI+mGnDOEKw1sEp01sahAnyAmSfADzjBT9C/ZRn8zTrORqdqjyJMwFn5DGkydPRT0imA6gaagtcEk+YJjf5YJahRsKVPQq/nMBj+w9PjiNfM0/zH7HlsBisFpkp7kmm9frf65FOZzbUBBRTYAalBBmSTB52+ePctmGFF69XLK1KIDU0oWYtpnS7BgJ07Aj3sKOJ5sPqMnSGHL+a/ntboBjuCvXr/APhkFPsyQXOiGgEHvODtIA2nffGmKpWAt4hLIuoDvViLAAd3LIGgCwA1HbC6mtsMOLZhWcBCTToqaaE/nc/817W5na0kRbAcQL89r/G3w+eDF+Tmegxg7h6TLESFExIEnpe0nAJXbx+/64cU1ZEVQCSwJMCSIkjmBcrEHwwZttUgdyj70uEEU/anMGKScOpVezUlWc6Cx2gCDJvPpeMNuFZzPV6bUqwy9EgS1JFZdPe7v5ydr7c/C4HA8g1a5dlBEuxFlSbAXvq35cumFXHOM0u2CZWpXAp1NLtSbSrjujvkGYD6jPKSBvaeLeRRBlkvZuQ+p+zeZpI4oPRphvehnEx/Ko69cZxOA1hVBrV6QRWEgLq1QA+kajNxbBVfOsAf9+qD/wC8/wD9sZbj9WpSrg6qldFYXfUAWP5Wk7krsTy8Men1fTywQu0/oeZ0WbFnbqLX8VmwpcaFQtRgNLdmSeXfpqwIm5IcXjlj5sufcUqOhmQvSNweXa1QeXPG64Z3cw+rlXaFBMEtodTf8wABtA362xntLmVq1da0Fy66SAlL3Vio9gIAFyTtYnHiqq2erL1Bqa1Nvem5OqCPQ4CzmaqLbUAV5Ag+EeOK6eaAIUGY2kws+W8eWCOJZc98m3fLAwNu8R9R9xg9qT2TREZklf8AcDhm3gfC/LFtBaa/lF+bG5/acBCmSL6ukzy8BM/LAvZK22qQRbqOtxjlBMAz7WnNmg+Dzz+WPKeaST3wfMn9hJ+OFi5g0rBR5kROLEz2plEaepH3t4YbsOoNALT3iAOcQR5WJIOLsjmSJQNqZjb9hfAdGkatTTr0qw7xG3Ta2/TD8cOp0haSw2k3v0J2tbEckorTOF4pjVpcgE3038b73sDz+uCv9GpG42O1z/8AXBNSoi2ZjJ2vt6DrPhbC+plUJJ7eL7aT/XEu5vy0MbJMwQ6ytprL0mVIHnv8MZPigLIwPOD5WG99ud/8bvLcLrhobLOe851aQfe22aTtfFz+xQqCWpOGttKgeUkwPjgRmoz2aIYm1s+LI0GxG2/7Y23s77EVahFSuhp09IIg7/Ynly542Nb/AIb0yWZqUkyxZmgSSSbAgD4AY1a8YyKUUpvTLEIqsqMDcAAidYHwONXte74UBY+0+R+1WVKsq5eIUXiAPTCTLZSrcVCAT4zHoMfaUzfDDEZWoumdMAwPg5GBPazgyNRFXLozFioCbSCOVgfG/jhG5JcE5QfJ8bzPCiAG0tvvG/0xu/YyrSp0ghokle8paSoJiYJHUY7L8IKmK/cg/wDKQy//AFSIp+sn+E74aVMyNHZ0k7OnMGDvBkTN2O3h0AwspTcdjYo+qB61NXq9oW7xmAJAE+EeW+DqWXDCLmTcx+8Y7hXB6lZ9KCTuTEADqSbDBnExSpoKNPVWrBg3aISqUyP0kQXPibYlGLmzQ5KKC6PCqVEB8wDJutKe83i36E+Z8MB8Q4koguyraFVRy6Io2A/zhTxbiJ1EEipXJ7wuwUn9R/M38OIfgmC66rX3JY3vEAAC22w+HLGzHhSWzPKbZXmc01SSx001/LNh01G+o+XoDgDN56VYramnvePPlt93MTgfM5ou15CzsOXXzPj+2K+G8Cq5qrop1KgUiGGqFC3mbe6ZMjnjSkkIGcJ4e+YJSmOakkmyiGkk9J9bgXw+z2bp5amcvQkqCO3qAd5+qLt3j4HuiecxfxGsmWp/hcs0RevX5zEQOrm8Dl4XIzirqgKIAnSJ25kk2kmJJ+gAAm33fQfgnWzdN6hZKbUqACwpW6gAatKgkteTE3JNxvi585TqsAhmN2ND8IvlD1GvY94kDvDoTijeLbdOd/rj2rRmUZQbkHnPKDyIty6nDCjDIgVGlqdOlpJYrTrLW/27aWJR3CMTqGmenniZmrU6EiT4AEbeQsPLFVPI08vTCIqoWhqkCP5R8L+q9MNfZzhvaneA8ySDZF3I8SfoMSvtQz2aYP2OXZ9OqEaqVEXJUqguNgIIGPnXsrRemajBJZmHekGZJJgH3bxacPfaTirtVNMFhTQBdHIsNp528cAZfiiohXRrUjwAkjwEx44xPqF30+BO+N0Tz+YrZjMpl0fRKMx0IKjNALEBSQGstu8NzgH2g4A1F1WoalY1E1QaYpsSDcaKbPECDJMy2NXwThOWzlNqtGaVdbDWxOkgCCVDDVTNgRaRI6jAnF+F5nM0GVEyCp3uzOVlGDd0MdRAVh5BTPO0Y1RmpxrhP0OWP9rn9fYzLlzWWtDKXQOynu6SlPsm1AxEAo3WCOuJe0XsyGpPUZq1DRqMtRbRtqIA0g3POdhscLOH1h2T0nrMKiFyO9cwFGm9mUgMPMDGw9ofaP8AHZFKVF8wzFtWtaGiQrXUtqKg7iOeG7F3WnaQydrfkw2W9hiZenVVypEl4prcbgFixEwPd+GKc77OVKIeo1ahVYG1NHYN4kBlGpeXM+HPFHGkrUqq01V0MatLStzMkT1FvGPC3nCfa7MZYMNNKXt2r0VZqfI6CB3bSdjcY5Rb5BJRE65hzNhJ3YfQf1xPL37pU+tzHWbH4TgWtmNTkoWDEzAG5vveB6YjmS4gjVtvPP647t8E6GDFZvTkgWHek/ERihaaGwUgm++3r58sQXNugFmHiR8fXExniZEAncM2w8YOF7WgbINThy3ebrB5+n19cccyNf5pmx1GRt18oxA5t57xU8jAGOGa1MF0g8r7gfX49cNT8hDqtMkipPe3v5YJGa//ABH79MKjzjVJ8dxi0LV6N8W/riLgnycj6dn/AGhqBe6xZdXecPBEiwt7rT06HywlynGMw1TV21cIJgGozXi0zZhMctsUplpMklz0N4+O+HXDuD1KpsthvyUeZ2H3bGhRSRe3ZH8NmGVXK1Sje6zTpPkTY4YcK9n3czFv1Gw6W/V6Yf8AD+AUqSio7Lbdm7qj4xJ8/hijNe1IVdOWA6dqw+Glfpq+GFc/QNDGlw2hll1VDJ5SJJ/lQfW/mMI+L8ezFRYVDSpzFhDdLvytyEb74CfvEs766jC5cyfjeOX9hgnhfA3zDFlA0j3qr2RAB15mIMDEnJDULcllW7t10zuCL7gARck/vjR5bgC0yHzbrQQ7KTDt9dA8d/LBH46jle7Q/wB6sN673j/2xsPvfGc4zWXVrzLlna4Se83pyHw8xhUnNnSdDDOcaqVQ1LLhcvlUJkrsY5sxuxO/1whzvEhpNOgSqT3qp95v5f0jx36RvgLO5pqxC6YQe5SGw5yep5z/AJwPVzASy3f9Q2H8vU/xfDk2NUIJEXslXzAoaf1TYSBHXUSRBibb/Kbnz4cLULT72mIb9NiFJv5wYwmzCOAGR1DzaVDx4kMCJ3jnz6En8N4LXzugVKgIV3LtCooB7MiQoAJ1G1tyNzAw0krsosslDs8c+P8A0I4Tw983V0psN22Cr1Nv7knqcanPZ1MqpyuWIBA/3ap/L1JI/PeAvKRzIxHOZynlU/CZSzD36n6RF2Y/quYF9PiTcbhHszVzNPVTISkDZqkzUa8tYHa4HSTudRKNuf0BwJHeYCghRsDuTzZjzY/2xNgLATMXnrPLwiMMOK8LOVbQz03dl2WSVEi5kCCfpPgcLwI3w60LycAI5zIjpF5nx2+eGHC6IvUYSqcurcl9foD0wIFLNYAFjsBYTyA6YZZ1giimPy7nq35vQbDyJ54DfgKQHWdqjxPec735m59Ln0xvOBUEo5WpWLAL7qT0T6y1vGPHGN4bRLSYsTABAMm1wdxG1t58MPuM5P8AC0KlMMCalRZhdMAICesiQL+OIZ5KMGyXfJSetepmNyWYyS0nzJ/c4ozuVDHY+WLdUbHbf7++WPKdaNj69PT98eJbu0JDb2L6uTXSUOrSQRAZrSCB4wDBib4a5TjtVDZnYsCGcwZE236WHpgd21De89OeBMwkWNQKeXPGiGWVVZb4UZKozBn1ay2oyTvJM78ySd+c+ONx7K+1/wCBYdq7Cm1ENThRcmzqSwOkgqBHO553xObzBDkEkwSBveDefDzw24Dw5swWUwwUahIk7gGJHSD6HHpw9WJF7CPbXitPiFTtUcmLEuyzsIAhRGxMXu3LYZXMPLqCoURHdJYtJ2MkjH2H2V4HRr5ZKoytEkEq47MXKnSZgWJifXHz7i3BaaMRMQSIJ8fK+HWSMm0ntFXF0InZFBFhHIG5PiLYEqM11MaSCQYj+2LM7lkQyCGn18vvfFOYpsqKyk6XmfSMNGKJdhWjLEuDfb9PhYGTiDZ07WK8sUM088XZGmrOoa4O/wB2jDtRWw0V6zAPIWBj5Th77P8ADRVQszGbqo5A9d+QIw34X2SwiJAm3PvdTO/7R64YZtlFzAIM2MG3Ui33yxgzdS37qVHCoez47TUS2gR3dptyI2vfBn+n0v8A0D8/6YJGdVm0aiDEj5n7GLBn6f6z8T/XGR5Mj5sZI3fCfZSAC4n+EG3qRc+keZw3SqANNNVcLO1kHO0QJ6x8cJ63EKzuNfdpzHZJ4Ee8byb9Ynptj3ieZ0wrQigDTTU9OZt5D0xvlKyyQl4u71HlqmoAmBsqgXGkdeRMYX5JausqaTNrMUysMWO9luZ2NxhvkuC1s6xamTSog96qxhAAeX6mH+SMPaXEcvlU05RSzxD5l/ea35Z2BPKw5wd8Cmw6WyrKezq0VFTPOZN1yykSf52Gw8B8TtgbiHEGraaakIik6aa2USZ5bxgLN8b0y9UEg7ltz9ScIuJcQZ7KzJTaDpWQTNxJHwgHFYYibnYZW4qlJitJe2qc2Puqf/6PhbzGFVWWdnqGWsXc7Dpt8gPScSCrTHemmOgHePh0T1uOmF9Sq1QhEW091Be/XxbqT8gIFoxS4FNd7P1MqyFezZibM9UKAecABmMDeACdpm0LM57QZQMFXKpB3IQA+AuARztE4zo9oOwbTNIml3ZJZtUk3gHS0b92AfGcU+zXCqmbzDuIWlJZn91VBMmJHdFx1iRYkqrBN274L5MUYwTTV/W/ypV92fQ+BcTpV2hMmqqolnbSAoHMwh8PiOZANWf9oSWNPLqASLWC6TeWYbDu7A2UXJPeJGz3FFpouXyqnvAR3btNtRE73OlZO8mSSSnqMEUop1E/8x99R30g81nc/mPgBhX7xNKjyrVABRSSJln5uet76Z2Budzew12QqOEUCpUACqABUcRYcg0YxqUicWtxHiCyEFAqJgkwYi3wwWvQCfqX5uuO2qhiS3aEyxk2ledzvE+HljhVJAHIEnbcmN/gPsnC3IrUDO9TS1WqCHaNp309LSPInDXI5YuwUbk4bgAw4cmhTVO+yfzdf+kX8yuBQmtgq7kwOg8T4AXPlgniFYe6pGlRCzz6n1N/Cw5YI4PS0KahF37qkDZeZ9THoMJfk5jjgXDgavdh6dIAyJWwExDASSb8hvhf7XZw1K2hdktYyJgT87HyPljWZYrQyjVI72kve1/yj4x88fOTVmWNpPxJ+OPO6rJqieV0qOJgfZ++uKhTAMmZ+/ARjiP848pUCFA1k+O30xgsnD5Fpb9Ib6DC3iErLxbqYPwwe1Bifdb429OeIZXKGTqUNaJY3HobHGjAoOaU5JL1dv8AoPmc+20r/XzMemQNQs9MmDMlgQP+68wel+XPBfA8y1CshHebUP7j/tJt54fZ1iRp091baVMW8cB5Dg1PtEgFZcGCZgm1rxPz8ce/DrejxR7ccXOT/aklS+i/uzLjWWT9/S9F/d/4D+HZyll6mbo1qtdIrVQi0wxBvZoFMhTaBc+I54Q8VdV7qLKk6lqt78BQIOpQ14k2F+XPGxq1QK2YYbmq826nCzN5NWMkA9MYofF3O/vo9N8Uq+xgc5gTUSQhJiRA23I67c8fQsn7OUqraCsTzuf3w64p/wAO6T5eaYNOqu0kkTMaDPLVaekHFHninQns2fKuKcEeiYIF9rg29MUfgHXQw70k7XiI36b40mW4OkHXqDLIZDuCDBG9uYny3x7VgWAMdD+33yOFefwibfoKkLr3jb7/AM4bZXiaAiWtB+PQzaPucL6yGSNJPOR9/PEmy66LLFrz/X9sSnFS5ArKsxmhSqMB1BJB2/yItjv9aP8AD9+uFeZowYmfvx+uKex8cVWKDWzj7lxDjShUWmCW2AAksTsFWJYz/jFtPha0yHzpL1TdcmhGq/Os2yDw+u2OyvZUZ/CA9pEVM7UHe2uKKmyA9d/kcJcx7RUqUpTU1HPvMRuep5kz1wkYWaJSrg0PFc49VQKrpSpKBppLZEjbpP3GMrnM+gJFJmZh+dtv+kcsLalSpXJdyABuSYVfU/QXxAZtEtTGpjbWwt/0qfq3wBxojCib2Esv/mVGidi3P+VefnYdTj3M5kAgi3dWD+YyObA9zlZYmbmMAPUMksxZ+ZJmCDYqwbvG2+3TriWdElZ/Qp87YcBS7Fjv+30xEnF1SuNARVCjdjuWPieQHJR5mTgz2f4K+ZqaVso999gAN7xbcSbxIsSVVjwAp4NwL8Q5NlprepUNgoETeD1HIxIsSVVtJneIJQQUaCCIGhIuTuKjjp3m0pJuSSSSzEvj2cpZVVpUgrJo9w2BaT33v7ovCk8yZJLE5wVGpy7Emu95JkoDzPRzyH5RHM92TfcUSoP4VkVNXs6lZUZpNeq7AaRsUWd3OxjbbaZ1FfhPCVVm7cEAEwtYMfIAXJ8MZf2XXvPae6Prg/iR1UXHK1vUfDA7qdHdtqxRUqq0GmmhYsCdRjcaidzEC3TEqTqGGoEqNwLE+E8p2nl44oyI16QgJZjpA3kzFvCdvDHtRYYiQYJEi4PiDzGKCnqCTMRPLDzhdLQCSLslSPII1/2+OFmTo6j4bnw/thpQeXa0Ds6kDoOzaPvric34GSFLJrIBaNTAT5mMavh1MVKtOnEKLR4D+wjGK7UgqbWYG/gcbz2fqD8UkC1xcfwsMCYpd7e5+MvogrLwCCNlE+g6A9eWMBTUm/Lx2Hwxv/8AiJkl/DKyj3Km08mWdjvyxgA9h6Rzk/vjy8/JDP8AEWNUgHn8foMWZclgCBA5j/AxQ7AXvO3XEsrVju3HScZXwDG9hPYMbhv2++WKKxgQZ8YjDIRGw+MYBrtqPuyIvP1GEjO2XYvd1vI9Tj3glMDNUdLCe1p2mJBcbeMfH1wQMounvFWn7GFtbPCg4q07VF92Rvzt1ix+fLG3A05UiVNPY5o8cpLUqFjZveGkLeTcQYJncmCefjfVAIkG2+PnlSrqBJmPMXt44dezPEdJ0FwaYUkTvM/M3x6CtKmVWS3s2uR4W4KuWWCASAWmN+Qj54ce0/bNltWTJ7QlSO9oiCNRAkTKlhE32xn/AGe4zmHVlp0KNVEMKWbS0cpEGRuAfDDHg3GGNZqVT/bZXAKU2JUalBHMXhgTbfD5YKNTjyjzui6vNk6iWHI4tb0ntb8oXe33ssRTGaozZVGYVTuFAGsdWXmel+WMZ2GpZ1GJgCDERyPM2tOPsNbMuAwYlluIMXHj1x8s9osklB+4AKTzoP6YjUh8uXgQOWMsZNnqZoV7yAqdNVGm56AbGQL235fDAmee4AEA7D4fHBGR4utJgZfUvpI5/EW2+uFvFeIa63aIYkzGkKF8AATaOdiegw6g2yS45FuZqXKgQQSCT97/ANsCEHp8hg2S7FmgX262gc+m+INQM++R9/zY0xaWjj6P7WZp1VFViAdwMKeD0FetTRhKswkSRMnqL47HYdcDorz9ZmaCbKSFAsAAeQFh++IoYQRbWWDeIGkgeF8djsE4r54L4oO8n/tJ/wDHHY7DisBbYnH1zI5daWWQUwFB1zHPS7KJ6wPmSdyTjsdiWb4R8fJ8zydU1M07VDqKpUcT+pUZlMbGCAYNrY9qMSbmZN55359ceY7BQWMspXanTqshggoAd99XXywv4rxGoaOY75skiIF9SibeBx2OwrWxlwQ4WdKLpJEDkfDBqY7HYcQb5Mf7bnnKj0Or+gwTwoS5n9Df/BsdjsRfkczmatP8pxt/Zkzm6ZO5APrGOx2GmIPPbsf+Fb+an+2PmNE2B53x2Ox5nUc/h/khn+Ihlz3S35uuLqSgtcfcY7HYyvlko8hlA3HliFQ8/P6HHY7CI3x+EW5mswpyDeTjOZ+qSTJmx+mOx2PR6ZIyvkUVqYC6hYmZ+J5bYa5Ue6eZgn4qPpjsdjZPg4Z8N4hVVq1FXZaYkgCxB1bqw7ymw2ONFTzTu8MZCgAWA+m+Ox2Gn5DjhFZePn+OtjuNQWQDadsLOLcLpPUqIyyqrrA1MIa1wQZx2OxgyycYSaZ6CSclZ8wq5l3EuxY9TgR2OOx2PSXJ55ZRYzHKcCtVadzjsdgxWx0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28" name="Picture 4" descr="http://www.leightonasia.com/en/what-we-do/PublishingImages/Civil_Infrastructure/P2479_civil_infrastructure_NorthLuzonExpresswayPhaseII_3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6" y="319918"/>
            <a:ext cx="8587694" cy="628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Text Box 28"/>
          <p:cNvSpPr txBox="1">
            <a:spLocks noChangeArrowheads="1"/>
          </p:cNvSpPr>
          <p:nvPr/>
        </p:nvSpPr>
        <p:spPr bwMode="auto">
          <a:xfrm>
            <a:off x="307976" y="319918"/>
            <a:ext cx="8610600" cy="358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smtClean="0">
                <a:solidFill>
                  <a:schemeClr val="bg1"/>
                </a:solidFill>
              </a:rPr>
              <a:t>Land Transport Infrastructure Development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smtClean="0">
                <a:solidFill>
                  <a:schemeClr val="bg1"/>
                </a:solidFill>
              </a:rPr>
              <a:t>STRUCTURING &amp; NEGOTIATING PPP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smtClean="0">
                <a:solidFill>
                  <a:schemeClr val="bg1"/>
                </a:solidFill>
              </a:rPr>
              <a:t>PROJECT FINANCINGS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smtClean="0">
                <a:solidFill>
                  <a:schemeClr val="bg1"/>
                </a:solidFill>
              </a:rPr>
              <a:t>Manila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alt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chemeClr val="bg1"/>
                </a:solidFill>
              </a:rPr>
              <a:t>19 November 2014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3077" name="Rectangle 21"/>
          <p:cNvSpPr>
            <a:spLocks noChangeArrowheads="1"/>
          </p:cNvSpPr>
          <p:nvPr/>
        </p:nvSpPr>
        <p:spPr bwMode="auto">
          <a:xfrm>
            <a:off x="460375" y="4953000"/>
            <a:ext cx="81915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2800" dirty="0" smtClean="0">
                <a:solidFill>
                  <a:srgbClr val="FF5050"/>
                </a:solidFill>
              </a:rPr>
              <a:t>Andrew Kinloch</a:t>
            </a:r>
          </a:p>
          <a:p>
            <a:pPr eaLnBrk="1" hangingPunct="1"/>
            <a:r>
              <a:rPr lang="en-US" altLang="en-US" sz="2800" dirty="0" smtClean="0">
                <a:solidFill>
                  <a:srgbClr val="FF5050"/>
                </a:solidFill>
              </a:rPr>
              <a:t>Logie Group Limited</a:t>
            </a:r>
            <a:endParaRPr lang="en-US" altLang="en-US" sz="3200" dirty="0">
              <a:solidFill>
                <a:srgbClr val="FF5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9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LEGAL &amp; REGULATORY FRAMEWORK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4038600"/>
          </a:xfrm>
        </p:spPr>
        <p:txBody>
          <a:bodyPr/>
          <a:lstStyle/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 Law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 Center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Transparency in bidding process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Negotiations post award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Bid costs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Unsolicited bids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Negotiated contracts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Regulation </a:t>
            </a: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prices charged to 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users v rates of return earned by investors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Nationality concerns</a:t>
            </a: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617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10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STRUCTURING CONSIDERATIONS – LAND ACQUISITION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924800" cy="4038600"/>
          </a:xfrm>
        </p:spPr>
        <p:txBody>
          <a:bodyPr/>
          <a:lstStyle/>
          <a:p>
            <a:pPr marL="640080" lvl="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Private sector proponent may take some limited land acquisition risk but principal responsibility for this is Govt’s – this can influence the route</a:t>
            </a:r>
          </a:p>
          <a:p>
            <a:pPr marL="640080" lvl="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Govt needs to handle acquisition of land / right of way then relocation of formal and informal occupants which needs to be fair, generous and speedy</a:t>
            </a:r>
          </a:p>
          <a:p>
            <a:pPr marL="640080" lvl="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Alternative structures include Govt obligation to buy back project or pay for delay if right of way not secured by a date certain – but not popular!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149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11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STRUCTURING CONSIDERATIONS – REVENUE RISK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001000" cy="4038600"/>
          </a:xfrm>
        </p:spPr>
        <p:txBody>
          <a:bodyPr/>
          <a:lstStyle/>
          <a:p>
            <a:pPr marL="0" lvl="0" indent="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Private sector will take traffic risk when it thinks that it understands it:</a:t>
            </a:r>
          </a:p>
          <a:p>
            <a:pPr marL="64008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NLex refinancing</a:t>
            </a:r>
          </a:p>
          <a:p>
            <a:pPr marL="64008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Tunnels in NSW and roads in Qld</a:t>
            </a:r>
          </a:p>
          <a:p>
            <a:pPr marL="64008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Recent Philippines deals not tested yet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 Govt support completely changes risk profile:</a:t>
            </a:r>
          </a:p>
          <a:p>
            <a:pPr marL="64008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 collars in Korea</a:t>
            </a:r>
          </a:p>
          <a:p>
            <a:pPr marL="64008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Viability Gap Funding in India</a:t>
            </a:r>
          </a:p>
          <a:p>
            <a:pPr marL="64008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Availability payments in Vic</a:t>
            </a:r>
            <a:endParaRPr lang="en-US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14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12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STRUCTURING CONSIDERATIONS – UPSIDE SHARING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001000" cy="4038600"/>
          </a:xfrm>
        </p:spPr>
        <p:txBody>
          <a:bodyPr/>
          <a:lstStyle/>
          <a:p>
            <a:pPr marL="640080" lvl="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Align Govt interests with private sector by </a:t>
            </a: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taking 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equity </a:t>
            </a:r>
          </a:p>
          <a:p>
            <a:pPr marL="640080" lvl="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Govt can contribute in </a:t>
            </a: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kind</a:t>
            </a:r>
          </a:p>
          <a:p>
            <a:pPr marL="640080" lvl="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 collars (not VGF)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0080" lvl="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hadow tolls alongside cash / no actual tolls</a:t>
            </a:r>
          </a:p>
          <a:p>
            <a:pPr marL="640080" lvl="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Govt to share in refinancing surplus as in the UK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0080" lvl="0" indent="-64008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868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13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RECOMMENDATIONS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153400" cy="4038600"/>
          </a:xfrm>
        </p:spPr>
        <p:txBody>
          <a:bodyPr/>
          <a:lstStyle/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Establish / empower PPP Centre and BOT regime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Capacity build across Govt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what has worked elsewhere 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be afraid to offer appropriately structured Government support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Ensure that legal system especially re land acquisition is fair, generous and speedy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be too ambitious in offloading risk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Share the upside</a:t>
            </a:r>
          </a:p>
          <a:p>
            <a:pPr marL="64008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Establish one successful transaction for each sector then replicate this</a:t>
            </a: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686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ILIPPINES Political Wall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31" y="2133599"/>
            <a:ext cx="4724400" cy="379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14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 &amp; A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181600" y="1063624"/>
            <a:ext cx="3428999" cy="3813175"/>
          </a:xfrm>
        </p:spPr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b="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b="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b="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b="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b="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b="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b="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Specialist advice on Infrastructure Finance in Asia</a:t>
            </a: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0831" y="990600"/>
            <a:ext cx="799736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andrewkinloch@logiegroup.com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+852 9301 6880</a:t>
            </a:r>
          </a:p>
        </p:txBody>
      </p:sp>
    </p:spTree>
    <p:extLst>
      <p:ext uri="{BB962C8B-B14F-4D97-AF65-F5344CB8AC3E}">
        <p14:creationId xmlns:p14="http://schemas.microsoft.com/office/powerpoint/2010/main" val="321834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1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84599"/>
            <a:ext cx="8763000" cy="553602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PHILIPPINES’ TRACK RECORD IN ROAD PPP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3810000" cy="4038600"/>
          </a:xfrm>
        </p:spPr>
        <p:txBody>
          <a:bodyPr/>
          <a:lstStyle/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Examples:</a:t>
            </a:r>
          </a:p>
          <a:p>
            <a:pPr marL="64008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North Luzon Expressway</a:t>
            </a:r>
          </a:p>
          <a:p>
            <a:pPr marL="64008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Cavite toll road</a:t>
            </a:r>
          </a:p>
          <a:p>
            <a:pPr marL="64008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Daang Hari – SLEx link road</a:t>
            </a:r>
          </a:p>
          <a:p>
            <a:pPr marL="64008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NAIA Expressway phase 2</a:t>
            </a:r>
          </a:p>
          <a:p>
            <a:pPr marL="64008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64008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  <p:pic>
        <p:nvPicPr>
          <p:cNvPr id="3074" name="Picture 2" descr="http://vaes9.codedgraphic.com/images/metro_manila_road_maps_goo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4312555" cy="2790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91000" y="914400"/>
            <a:ext cx="4415971" cy="2084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640080" algn="l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b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Cavite – Laguna Expressway</a:t>
            </a:r>
          </a:p>
          <a:p>
            <a:pPr marL="640080" indent="-640080" algn="l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Skyway </a:t>
            </a:r>
            <a:r>
              <a:rPr lang="en-US" b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Stage 3</a:t>
            </a:r>
          </a:p>
          <a:p>
            <a:pPr marL="640080" indent="-640080" algn="l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NLEx </a:t>
            </a:r>
            <a:r>
              <a:rPr lang="en-US" b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SLex connector</a:t>
            </a:r>
          </a:p>
        </p:txBody>
      </p:sp>
    </p:spTree>
    <p:extLst>
      <p:ext uri="{BB962C8B-B14F-4D97-AF65-F5344CB8AC3E}">
        <p14:creationId xmlns:p14="http://schemas.microsoft.com/office/powerpoint/2010/main" val="1014954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2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PHILIPPINES’ TRACK RECORD IN RAIL PPP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4038600"/>
          </a:xfrm>
        </p:spPr>
        <p:txBody>
          <a:bodyPr/>
          <a:lstStyle/>
          <a:p>
            <a:pPr marL="64008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</a:t>
            </a: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  <p:pic>
        <p:nvPicPr>
          <p:cNvPr id="4" name="Picture 2" descr="http://www.investphilippines.info/arangkada/wp-content/uploads/2011/06/11.-Part-3-Seven-Big-Winner-Sectors-Infrastructure-Road-_img_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15" y="914400"/>
            <a:ext cx="5243285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46057" y="914400"/>
            <a:ext cx="3048000" cy="26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640080" algn="l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LRT line 3</a:t>
            </a:r>
          </a:p>
          <a:p>
            <a:pPr marL="640080" indent="-640080" algn="l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LRT line 1 Cavite extension</a:t>
            </a:r>
          </a:p>
          <a:p>
            <a:pPr marL="640080" algn="l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640080" indent="-640080" algn="l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MRT line 7</a:t>
            </a:r>
            <a:endParaRPr lang="en-US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3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ADVANTAGES OF PPP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4038600"/>
          </a:xfrm>
        </p:spPr>
        <p:txBody>
          <a:bodyPr/>
          <a:lstStyle/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Longer </a:t>
            </a: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 funds available 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on </a:t>
            </a: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basis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Matches Government outgoings to benefits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Allows injection </a:t>
            </a: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technical expertise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Sensible offload of some 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Gets something built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129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4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DISADVANTAGES OF PPP AND WHAT TO DO ABOUT THEM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4038600"/>
          </a:xfrm>
        </p:spPr>
        <p:txBody>
          <a:bodyPr/>
          <a:lstStyle/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Higher cost </a:t>
            </a: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borrowing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Gold plated assets are expensive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Transaction negotiation 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costs incl losing bidder costs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 of the 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asset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Perception that private sector / foreigners are taking advantage of users / voters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Fear that concession was granted too cheaply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03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5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ISSUES IRRESPECTIVE OF FINANCING METHOD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4038600"/>
          </a:xfrm>
        </p:spPr>
        <p:txBody>
          <a:bodyPr/>
          <a:lstStyle/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PPP = Properly Prepared Projects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Define project and network within which it sits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Recognise that project often generates benefits which it does not capture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 acquisition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Traffic volumes usually unknown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 for Money is always an issue</a:t>
            </a:r>
            <a:endParaRPr lang="en-US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652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6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SENSIBLE ALLOCATION OF RISK &amp; RESPONSIBILITY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4038600"/>
          </a:xfrm>
        </p:spPr>
        <p:txBody>
          <a:bodyPr/>
          <a:lstStyle/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Traffic risk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Network design risk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Ground conditions risk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Combining utility and real estate 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profiles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– on – project risk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953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7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BENEFITS NOT CAPTURED BY THE PROJECT COMPANY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924800" cy="4038600"/>
          </a:xfrm>
        </p:spPr>
        <p:txBody>
          <a:bodyPr/>
          <a:lstStyle/>
          <a:p>
            <a:pPr marL="640080" lvl="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 </a:t>
            </a: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real estate values – MRT in Singapore and MTR in HK</a:t>
            </a:r>
          </a:p>
          <a:p>
            <a:pPr marL="640080" lvl="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 saved by travelers both using this asset and elsewhere</a:t>
            </a:r>
          </a:p>
          <a:p>
            <a:pPr marL="640080" lvl="0" indent="-64008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Cleaner air 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</a:p>
          <a:p>
            <a:pPr marL="0" lvl="0" indent="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 Govt support can thus be justified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0080" lvl="0" indent="-640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349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1722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r>
              <a:rPr lang="en-US" altLang="en-US" sz="1800" b="0" dirty="0" smtClean="0">
                <a:latin typeface="Tahoma" panose="020B0604030504040204" pitchFamily="34" charset="0"/>
              </a:rPr>
              <a:t>www.logiegroup.com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172200"/>
            <a:ext cx="1676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4F72D2DD-F600-43B5-B343-4C10E2A0D7E7}" type="slidenum">
              <a:rPr lang="en-US" altLang="en-US" sz="1800" b="0" smtClean="0">
                <a:latin typeface="Tahoma" panose="020B0604030504040204" pitchFamily="34" charset="0"/>
              </a:rPr>
              <a:pPr eaLnBrk="1" hangingPunct="1"/>
              <a:t>8</a:t>
            </a:fld>
            <a:endParaRPr lang="en-US" altLang="en-US" sz="1800" b="0" dirty="0" smtClean="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ROLE OF THE HOST GOVERNMENT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4038600"/>
          </a:xfrm>
        </p:spPr>
        <p:txBody>
          <a:bodyPr/>
          <a:lstStyle/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 legal and regulatory framework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Powers of eminent domain re land acquisition</a:t>
            </a:r>
          </a:p>
          <a:p>
            <a:pPr marL="64008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Role of numerous Govt 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departments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Permits and approvals</a:t>
            </a:r>
          </a:p>
          <a:p>
            <a:pPr marL="64008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Role of MOF incl funding of early devt (e.g. PDMF)</a:t>
            </a:r>
            <a:endParaRPr 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Role </a:t>
            </a: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PPP </a:t>
            </a: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Centre: coordination, simplification or direction</a:t>
            </a:r>
          </a:p>
          <a:p>
            <a:pPr marL="64008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 </a:t>
            </a: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contracts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Performance </a:t>
            </a:r>
            <a:r>
              <a:rPr lang="en-US" sz="24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obligations as counterparty</a:t>
            </a:r>
          </a:p>
          <a:p>
            <a:pPr marL="640080" lvl="0" indent="-64008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172200"/>
            <a:ext cx="3200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altLang="en-US" sz="1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Manila 19 Nov 14</a:t>
            </a:r>
          </a:p>
          <a:p>
            <a:pPr eaLnBrk="1" hangingPunct="1"/>
            <a:endParaRPr lang="en-US" altLang="en-US" sz="2000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315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11598</TotalTime>
  <Words>730</Words>
  <Application>Microsoft Office PowerPoint</Application>
  <PresentationFormat>On-screen Show (4:3)</PresentationFormat>
  <Paragraphs>171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PowerPoint Presentation</vt:lpstr>
      <vt:lpstr> THE PHILIPPINES’ TRACK RECORD IN ROAD PPP</vt:lpstr>
      <vt:lpstr> THE PHILIPPINES’ TRACK RECORD IN RAIL PPP</vt:lpstr>
      <vt:lpstr> ADVANTAGES OF PPP</vt:lpstr>
      <vt:lpstr> DISADVANTAGES OF PPP AND WHAT TO DO ABOUT THEM</vt:lpstr>
      <vt:lpstr> ISSUES IRRESPECTIVE OF FINANCING METHOD</vt:lpstr>
      <vt:lpstr> SENSIBLE ALLOCATION OF RISK &amp; RESPONSIBILITY</vt:lpstr>
      <vt:lpstr> BENEFITS NOT CAPTURED BY THE PROJECT COMPANY</vt:lpstr>
      <vt:lpstr> ROLE OF THE HOST GOVERNMENT</vt:lpstr>
      <vt:lpstr> LEGAL &amp; REGULATORY FRAMEWORK</vt:lpstr>
      <vt:lpstr> STRUCTURING CONSIDERATIONS – LAND ACQUISITION</vt:lpstr>
      <vt:lpstr> STRUCTURING CONSIDERATIONS – REVENUE RISK</vt:lpstr>
      <vt:lpstr> STRUCTURING CONSIDERATIONS – UPSIDE SHARING</vt:lpstr>
      <vt:lpstr> RECOMMENDATIONS</vt:lpstr>
      <vt:lpstr> Q &amp; A</vt:lpstr>
    </vt:vector>
  </TitlesOfParts>
  <Company>Asian Development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PROSPECTS IN INDONESIA AND MINISTRY OF FINANCE SUPPORT September 2007</dc:title>
  <dc:creator>ahi</dc:creator>
  <cp:lastModifiedBy>user</cp:lastModifiedBy>
  <cp:revision>196</cp:revision>
  <cp:lastPrinted>2014-11-18T09:47:11Z</cp:lastPrinted>
  <dcterms:created xsi:type="dcterms:W3CDTF">2007-08-15T04:31:55Z</dcterms:created>
  <dcterms:modified xsi:type="dcterms:W3CDTF">2017-05-10T15:40:00Z</dcterms:modified>
</cp:coreProperties>
</file>